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151B"/>
  </p:clrMru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8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8F868-ECE9-4E99-888A-05ECF83B81A5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F4E8E-B7D3-4A2F-ACC9-643B4F873D4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98530" y="548680"/>
            <a:ext cx="4593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</a:rPr>
              <a:t>AngloINFO Riviera Rate Card: </a:t>
            </a:r>
            <a:r>
              <a:rPr lang="en-GB" sz="2000" b="1" dirty="0" smtClean="0">
                <a:solidFill>
                  <a:srgbClr val="C00000"/>
                </a:solidFill>
              </a:rPr>
              <a:t>March 2012</a:t>
            </a:r>
            <a:endParaRPr lang="en-GB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251520" y="1556792"/>
          <a:ext cx="4752529" cy="721616"/>
        </p:xfrm>
        <a:graphic>
          <a:graphicData uri="http://schemas.openxmlformats.org/drawingml/2006/table">
            <a:tbl>
              <a:tblPr firstRow="1">
                <a:tableStyleId>{72833802-FEF1-4C79-8D5D-14CF1EAF98D9}</a:tableStyleId>
              </a:tblPr>
              <a:tblGrid>
                <a:gridCol w="1665857"/>
                <a:gridCol w="1286472"/>
                <a:gridCol w="18002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/>
                        <a:t>Product</a:t>
                      </a:r>
                      <a:endParaRPr lang="en-GB" sz="11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/>
                        <a:t>Six months</a:t>
                      </a:r>
                      <a:endParaRPr lang="en-GB" sz="11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/>
                        <a:t>12 months</a:t>
                      </a:r>
                      <a:endParaRPr lang="en-GB" sz="11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/>
                        <a:t>Sponsorship*</a:t>
                      </a: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/>
                        <a:t>€300 per month</a:t>
                      </a: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/>
                        <a:t>€250 per month</a:t>
                      </a: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/>
                        <a:t>Showcase*</a:t>
                      </a:r>
                      <a:endParaRPr lang="en-GB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/>
                        <a:t>€115 per month</a:t>
                      </a:r>
                      <a:endParaRPr lang="en-GB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/>
                        <a:t>€105 per month</a:t>
                      </a:r>
                      <a:endParaRPr lang="en-GB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/>
                        <a:t>Featured Listing</a:t>
                      </a: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/>
                        <a:t>€250 per year</a:t>
                      </a: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86704" y="1282695"/>
            <a:ext cx="48173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Directory Advertising</a:t>
            </a:r>
          </a:p>
          <a:p>
            <a:endParaRPr lang="en-GB" sz="1000" b="1" dirty="0"/>
          </a:p>
          <a:p>
            <a:endParaRPr lang="en-GB" sz="1000" b="1" dirty="0" smtClean="0"/>
          </a:p>
          <a:p>
            <a:endParaRPr lang="en-GB" sz="1000" b="1" dirty="0" smtClean="0"/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i="1" dirty="0" smtClean="0"/>
          </a:p>
          <a:p>
            <a:r>
              <a:rPr lang="en-GB" sz="800" i="1" dirty="0" smtClean="0"/>
              <a:t>*Top </a:t>
            </a:r>
            <a:r>
              <a:rPr lang="en-GB" sz="800" i="1" dirty="0"/>
              <a:t>Level Categories demand a 100% premium. Minimum </a:t>
            </a:r>
            <a:r>
              <a:rPr lang="en-GB" sz="800" i="1" dirty="0" smtClean="0"/>
              <a:t>contract </a:t>
            </a:r>
            <a:r>
              <a:rPr lang="en-GB" sz="800" i="1" dirty="0"/>
              <a:t>period </a:t>
            </a:r>
            <a:r>
              <a:rPr lang="en-GB" sz="800" i="1" dirty="0" smtClean="0"/>
              <a:t>applies</a:t>
            </a:r>
            <a:endParaRPr lang="en-GB" sz="8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51520" y="2801506"/>
          <a:ext cx="4752529" cy="544449"/>
        </p:xfrm>
        <a:graphic>
          <a:graphicData uri="http://schemas.openxmlformats.org/drawingml/2006/table">
            <a:tbl>
              <a:tblPr firstRow="1">
                <a:tableStyleId>{72833802-FEF1-4C79-8D5D-14CF1EAF98D9}</a:tableStyleId>
              </a:tblPr>
              <a:tblGrid>
                <a:gridCol w="1773332"/>
                <a:gridCol w="1122741"/>
                <a:gridCol w="1856456"/>
              </a:tblGrid>
              <a:tr h="166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+mn-lt"/>
                        </a:rPr>
                        <a:t>Product</a:t>
                      </a:r>
                      <a:endParaRPr lang="en-GB" sz="11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+mn-lt"/>
                        </a:rPr>
                        <a:t>Six months</a:t>
                      </a:r>
                      <a:endParaRPr lang="en-GB" sz="11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+mn-lt"/>
                        </a:rPr>
                        <a:t>12 months</a:t>
                      </a:r>
                      <a:endParaRPr lang="en-GB" sz="11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</a:tr>
              <a:tr h="166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+mn-lt"/>
                          <a:ea typeface="Calibri"/>
                          <a:cs typeface="Times New Roman"/>
                        </a:rPr>
                        <a:t>INFOrmation Page Premium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+mn-lt"/>
                          <a:ea typeface="Calibri"/>
                          <a:cs typeface="Times New Roman"/>
                        </a:rPr>
                        <a:t>€300 per month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+mn-lt"/>
                          <a:ea typeface="Calibri"/>
                          <a:cs typeface="Times New Roman"/>
                        </a:rPr>
                        <a:t>€250 per month</a:t>
                      </a:r>
                    </a:p>
                  </a:txBody>
                  <a:tcPr marL="68580" marR="68580" marT="0" marB="0"/>
                </a:tc>
              </a:tr>
              <a:tr h="158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+mn-lt"/>
                          <a:ea typeface="Calibri"/>
                          <a:cs typeface="Times New Roman"/>
                        </a:rPr>
                        <a:t>INFOrmation Page Standard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+mn-lt"/>
                          <a:ea typeface="Calibri"/>
                          <a:cs typeface="Times New Roman"/>
                        </a:rPr>
                        <a:t>€250 per month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+mn-lt"/>
                          <a:ea typeface="Calibri"/>
                          <a:cs typeface="Times New Roman"/>
                        </a:rPr>
                        <a:t>€150 per month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51520" y="3819525"/>
          <a:ext cx="4752529" cy="576064"/>
        </p:xfrm>
        <a:graphic>
          <a:graphicData uri="http://schemas.openxmlformats.org/drawingml/2006/table">
            <a:tbl>
              <a:tblPr firstRow="1">
                <a:tableStyleId>{72833802-FEF1-4C79-8D5D-14CF1EAF98D9}</a:tableStyleId>
              </a:tblPr>
              <a:tblGrid>
                <a:gridCol w="1773332"/>
                <a:gridCol w="1122741"/>
                <a:gridCol w="1856456"/>
              </a:tblGrid>
              <a:tr h="172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+mn-lt"/>
                        </a:rPr>
                        <a:t>Product</a:t>
                      </a:r>
                      <a:endParaRPr lang="en-GB" sz="11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</a:rPr>
                        <a:t>One</a:t>
                      </a:r>
                      <a:r>
                        <a:rPr lang="en-GB" sz="1100" baseline="0" dirty="0" smtClean="0">
                          <a:latin typeface="+mn-lt"/>
                        </a:rPr>
                        <a:t> week *</a:t>
                      </a:r>
                      <a:endParaRPr lang="en-GB" sz="11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</a:rPr>
                        <a:t>Additional Weeks</a:t>
                      </a:r>
                      <a:endParaRPr lang="en-GB" sz="11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  <a:ea typeface="Calibri"/>
                          <a:cs typeface="Times New Roman"/>
                        </a:rPr>
                        <a:t>Featured</a:t>
                      </a:r>
                      <a:r>
                        <a:rPr lang="en-GB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Classified</a:t>
                      </a: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+mn-lt"/>
                          <a:ea typeface="Calibri"/>
                          <a:cs typeface="Times New Roman"/>
                        </a:rPr>
                        <a:t>€</a:t>
                      </a:r>
                      <a:r>
                        <a:rPr lang="en-GB" sz="1100" dirty="0" smtClean="0">
                          <a:latin typeface="+mn-lt"/>
                          <a:ea typeface="Calibri"/>
                          <a:cs typeface="Times New Roman"/>
                        </a:rPr>
                        <a:t>30</a:t>
                      </a: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  <a:ea typeface="Calibri"/>
                          <a:cs typeface="Times New Roman"/>
                        </a:rPr>
                        <a:t>€15</a:t>
                      </a: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17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  <a:ea typeface="Calibri"/>
                          <a:cs typeface="Times New Roman"/>
                        </a:rPr>
                        <a:t>Featured Event</a:t>
                      </a: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  <a:ea typeface="Calibri"/>
                          <a:cs typeface="Times New Roman"/>
                        </a:rPr>
                        <a:t>€30</a:t>
                      </a: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  <a:ea typeface="Calibri"/>
                          <a:cs typeface="Times New Roman"/>
                        </a:rPr>
                        <a:t>€15</a:t>
                      </a: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5292080" y="3808222"/>
          <a:ext cx="3672408" cy="587367"/>
        </p:xfrm>
        <a:graphic>
          <a:graphicData uri="http://schemas.openxmlformats.org/drawingml/2006/table">
            <a:tbl>
              <a:tblPr firstRow="1">
                <a:tableStyleId>{72833802-FEF1-4C79-8D5D-14CF1EAF98D9}</a:tableStyleId>
              </a:tblPr>
              <a:tblGrid>
                <a:gridCol w="1872208"/>
                <a:gridCol w="720080"/>
                <a:gridCol w="1080120"/>
              </a:tblGrid>
              <a:tr h="172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+mn-lt"/>
                        </a:rPr>
                        <a:t>Product</a:t>
                      </a:r>
                      <a:endParaRPr lang="en-GB" sz="11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</a:rPr>
                        <a:t>One</a:t>
                      </a:r>
                      <a:r>
                        <a:rPr lang="en-GB" sz="1100" baseline="0" dirty="0" smtClean="0">
                          <a:latin typeface="+mn-lt"/>
                        </a:rPr>
                        <a:t> week </a:t>
                      </a:r>
                      <a:endParaRPr lang="en-GB" sz="11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6151B"/>
                    </a:solidFill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  <a:ea typeface="Calibri"/>
                          <a:cs typeface="Times New Roman"/>
                        </a:rPr>
                        <a:t>Weekly</a:t>
                      </a:r>
                      <a:r>
                        <a:rPr lang="en-GB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Sponsorship</a:t>
                      </a: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  <a:ea typeface="Calibri"/>
                          <a:cs typeface="Times New Roman"/>
                        </a:rPr>
                        <a:t>POA</a:t>
                      </a: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17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  <a:ea typeface="Calibri"/>
                          <a:cs typeface="Times New Roman"/>
                        </a:rPr>
                        <a:t>Weekly</a:t>
                      </a:r>
                      <a:r>
                        <a:rPr lang="en-GB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Featured Advertiser</a:t>
                      </a: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+mn-lt"/>
                          <a:ea typeface="Calibri"/>
                          <a:cs typeface="Times New Roman"/>
                        </a:rPr>
                        <a:t>POA</a:t>
                      </a: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79512" y="2566065"/>
            <a:ext cx="48173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INFOrmation Page Advertising</a:t>
            </a:r>
          </a:p>
          <a:p>
            <a:endParaRPr lang="en-GB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179512" y="3573016"/>
            <a:ext cx="481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Classified Advertising</a:t>
            </a:r>
          </a:p>
          <a:p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220072" y="3543399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Newsletter Advertising</a:t>
            </a:r>
          </a:p>
          <a:p>
            <a:endParaRPr lang="en-GB" sz="12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251520" y="5013176"/>
          <a:ext cx="7272810" cy="12039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944216"/>
                <a:gridCol w="1224136"/>
                <a:gridCol w="1440160"/>
                <a:gridCol w="1440160"/>
                <a:gridCol w="122413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Price/ 1,000 views</a:t>
                      </a:r>
                      <a:endParaRPr lang="en-GB" sz="1100" dirty="0"/>
                    </a:p>
                  </a:txBody>
                  <a:tcPr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Top/right leaderboard</a:t>
                      </a:r>
                      <a:endParaRPr lang="en-GB" sz="1100" dirty="0"/>
                    </a:p>
                  </a:txBody>
                  <a:tcPr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Left-hand</a:t>
                      </a:r>
                      <a:r>
                        <a:rPr lang="en-GB" sz="1100" baseline="0" dirty="0" smtClean="0"/>
                        <a:t> Skyscraper</a:t>
                      </a:r>
                      <a:endParaRPr lang="en-GB" sz="1100" dirty="0"/>
                    </a:p>
                  </a:txBody>
                  <a:tcPr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Right-hand</a:t>
                      </a:r>
                      <a:r>
                        <a:rPr lang="en-GB" sz="1100" baseline="0" dirty="0" smtClean="0"/>
                        <a:t> button</a:t>
                      </a:r>
                      <a:endParaRPr lang="en-GB" sz="1100" dirty="0"/>
                    </a:p>
                  </a:txBody>
                  <a:tcPr>
                    <a:solidFill>
                      <a:srgbClr val="A6151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Bottom MPU</a:t>
                      </a:r>
                      <a:endParaRPr lang="en-GB" sz="1100" dirty="0"/>
                    </a:p>
                  </a:txBody>
                  <a:tcPr>
                    <a:solidFill>
                      <a:srgbClr val="A6151B"/>
                    </a:solidFill>
                  </a:tcPr>
                </a:tc>
              </a:tr>
              <a:tr h="236592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Regional Sites –</a:t>
                      </a:r>
                      <a:r>
                        <a:rPr lang="en-GB" sz="1100" baseline="0" dirty="0" smtClean="0"/>
                        <a:t> ROS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€4.50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€4.50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€4.50</a:t>
                      </a:r>
                      <a:endParaRPr lang="en-GB" sz="1100" dirty="0"/>
                    </a:p>
                  </a:txBody>
                  <a:tcPr/>
                </a:tc>
              </a:tr>
              <a:tr h="201156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Regional Sites –</a:t>
                      </a:r>
                      <a:r>
                        <a:rPr lang="en-GB" sz="1100" baseline="0" dirty="0" smtClean="0"/>
                        <a:t> Content Zone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</a:t>
                      </a:r>
                      <a:r>
                        <a:rPr lang="en-GB" sz="1100" dirty="0" smtClean="0"/>
                        <a:t>12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€9</a:t>
                      </a:r>
                      <a:endParaRPr lang="en-GB" sz="1100" dirty="0"/>
                    </a:p>
                  </a:txBody>
                  <a:tcPr/>
                </a:tc>
              </a:tr>
              <a:tr h="1657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Artwork Creation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</a:t>
                      </a:r>
                      <a:r>
                        <a:rPr lang="en-GB" sz="1100" dirty="0" smtClean="0"/>
                        <a:t>100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€100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€100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€60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79512" y="4767535"/>
            <a:ext cx="481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Display Advertising - CPM</a:t>
            </a:r>
          </a:p>
          <a:p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5292080" y="1268760"/>
            <a:ext cx="36724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Content Zones</a:t>
            </a:r>
            <a:r>
              <a:rPr lang="en-GB" sz="1200" b="1" dirty="0" smtClean="0"/>
              <a:t>:</a:t>
            </a:r>
          </a:p>
          <a:p>
            <a:endParaRPr lang="en-GB" sz="1200" b="1" dirty="0"/>
          </a:p>
          <a:p>
            <a:r>
              <a:rPr lang="en-GB" sz="1200" dirty="0"/>
              <a:t>Display will appear on Directory, INFOrmation, Classified and Discussion pages relevant to the following categories:</a:t>
            </a:r>
          </a:p>
          <a:p>
            <a:r>
              <a:rPr lang="en-GB" sz="1200" dirty="0"/>
              <a:t> </a:t>
            </a:r>
          </a:p>
          <a:p>
            <a:r>
              <a:rPr lang="en-GB" sz="1200" dirty="0"/>
              <a:t>Financial, Legal &amp; Business</a:t>
            </a:r>
          </a:p>
          <a:p>
            <a:r>
              <a:rPr lang="en-GB" sz="1200" dirty="0"/>
              <a:t>Property &amp; Real Estate</a:t>
            </a:r>
          </a:p>
          <a:p>
            <a:r>
              <a:rPr lang="en-GB" sz="1200" dirty="0"/>
              <a:t>Home &amp; Garden</a:t>
            </a:r>
          </a:p>
          <a:p>
            <a:r>
              <a:rPr lang="en-GB" sz="1200" dirty="0"/>
              <a:t>Cars, Bikes &amp; Driving</a:t>
            </a:r>
          </a:p>
          <a:p>
            <a:r>
              <a:rPr lang="en-GB" sz="1200" dirty="0"/>
              <a:t>Lifestyle &amp; </a:t>
            </a:r>
            <a:r>
              <a:rPr lang="en-GB" sz="1200" dirty="0" smtClean="0"/>
              <a:t>Leisure</a:t>
            </a:r>
            <a:endParaRPr lang="en-GB" sz="12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51520" y="188640"/>
            <a:ext cx="3174474" cy="8640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188</Words>
  <Application>Microsoft Office PowerPoint</Application>
  <PresentationFormat>On-screen Show (4:3)</PresentationFormat>
  <Paragraphs>77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Ana Silva O'Reilly</dc:creator>
  <cp:lastModifiedBy>Ana Silva O'Reilly</cp:lastModifiedBy>
  <cp:revision>5</cp:revision>
  <dcterms:created xsi:type="dcterms:W3CDTF">2012-03-08T16:06:51Z</dcterms:created>
  <dcterms:modified xsi:type="dcterms:W3CDTF">2012-03-08T16:43:30Z</dcterms:modified>
</cp:coreProperties>
</file>